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lvl1pPr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indent="228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indent="457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indent="685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indent="9144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indent="11430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indent="13716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indent="16002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indent="1828800" algn="ctr" defTabSz="584200">
      <a:defRPr sz="3800">
        <a:solidFill>
          <a:srgbClr val="EEEEEE"/>
        </a:solidFill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047" y="5082129"/>
            <a:ext cx="4512624" cy="71843"/>
          </a:xfrm>
          <a:prstGeom prst="rect">
            <a:avLst/>
          </a:prstGeom>
        </p:spPr>
      </p:pic>
      <p:sp>
        <p:nvSpPr>
          <p:cNvPr id="19" name="Shape 19"/>
          <p:cNvSpPr/>
          <p:nvPr>
            <p:ph type="title"/>
          </p:nvPr>
        </p:nvSpPr>
        <p:spPr>
          <a:xfrm>
            <a:off x="762000" y="774700"/>
            <a:ext cx="5588000" cy="4102100"/>
          </a:xfrm>
          <a:prstGeom prst="rect">
            <a:avLst/>
          </a:prstGeom>
        </p:spPr>
        <p:txBody>
          <a:bodyPr anchor="b"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sz="24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sz="24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sz="24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sz="24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One</a:t>
            </a:r>
            <a:endParaRPr sz="2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Two</a:t>
            </a:r>
            <a:endParaRPr sz="2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Three</a:t>
            </a:r>
            <a:endParaRPr sz="2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Four</a:t>
            </a:r>
            <a:endParaRPr sz="2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2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2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2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2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2"/>
              </a:buBlip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One</a:t>
            </a:r>
            <a:endParaRPr sz="26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Two</a:t>
            </a:r>
            <a:endParaRPr sz="26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Three</a:t>
            </a:r>
            <a:endParaRPr sz="26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Four</a:t>
            </a:r>
            <a:endParaRPr sz="26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.ti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One</a:t>
            </a:r>
            <a:endParaRPr sz="3400">
              <a:solidFill>
                <a:srgbClr val="EEEEE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Two</a:t>
            </a:r>
            <a:endParaRPr sz="3400">
              <a:solidFill>
                <a:srgbClr val="EEEEE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Three</a:t>
            </a:r>
            <a:endParaRPr sz="3400">
              <a:solidFill>
                <a:srgbClr val="EEEEE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Four</a:t>
            </a:r>
            <a:endParaRPr sz="3400">
              <a:solidFill>
                <a:srgbClr val="EEEEE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EEEEEE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spd="med" advClick="1"/>
  <p:txStyles>
    <p:titleStyle>
      <a:lvl1pPr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 spc="-144" sz="4800">
          <a:solidFill>
            <a:srgbClr val="EEEEEE"/>
          </a:solidFill>
          <a:latin typeface="+mn-lt"/>
          <a:ea typeface="+mn-ea"/>
          <a:cs typeface="+mn-cs"/>
          <a:sym typeface="Superclarendon"/>
        </a:defRPr>
      </a:lvl9pPr>
    </p:titleStyle>
    <p:bodyStyle>
      <a:lvl1pPr marL="6223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indent="-622300" defTabSz="584200">
        <a:spcBef>
          <a:spcPts val="4200"/>
        </a:spcBef>
        <a:buSzPct val="65000"/>
        <a:buFont typeface="Zapf Dingbats"/>
        <a:buBlip>
          <a:blip r:embed="rId4"/>
        </a:buBlip>
        <a:defRPr sz="3400">
          <a:solidFill>
            <a:srgbClr val="EEEEEE"/>
          </a:solidFill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Superclarendo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28" sz="6400">
                <a:solidFill>
                  <a:srgbClr val="EEEEEE"/>
                </a:solidFill>
              </a:rPr>
              <a:t>Immune Responce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3600">
                <a:solidFill>
                  <a:srgbClr val="626262"/>
                </a:solidFill>
                <a:latin typeface="+mn-lt"/>
                <a:ea typeface="+mn-ea"/>
                <a:cs typeface="+mn-cs"/>
                <a:sym typeface="Superclarendo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6262"/>
                </a:solidFill>
              </a:rPr>
              <a:t>Steps your body takes to protect you from pathogens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3163" y="758733"/>
            <a:ext cx="10898474" cy="8236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Memory Cells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 defTabSz="457200">
              <a:spcBef>
                <a:spcPts val="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626262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sz="4400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	B-cells that remain in the bloodstream armed and ready to respond if the same pathogen invades the body at a later time.</a:t>
            </a:r>
            <a:endParaRPr sz="4400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457200" indent="-457200" defTabSz="457200">
              <a:spcBef>
                <a:spcPts val="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They allow the body to respond to the second invasion rapidly usually without symptoms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2728" y="2556218"/>
            <a:ext cx="10059344" cy="4358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448055">
              <a:defRPr spc="0" sz="5782">
                <a:solidFill>
                  <a:srgbClr val="EBEBEB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782">
                <a:solidFill>
                  <a:srgbClr val="EBEBEB"/>
                </a:solidFill>
              </a:rPr>
              <a:t>Two Types of Immunity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97763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Passive 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97763" indent="-397763" defTabSz="397763">
              <a:spcBef>
                <a:spcPts val="0"/>
              </a:spcBef>
              <a:buSzTx/>
              <a:buFontTx/>
              <a:buNone/>
              <a:tabLst>
                <a:tab pos="114300" algn="l"/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Naturally antibodies are transferred from mother to child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795527" indent="-795527" defTabSz="397763">
              <a:spcBef>
                <a:spcPts val="0"/>
              </a:spcBef>
              <a:buSzTx/>
              <a:buFontTx/>
              <a:buNone/>
              <a:tabLst>
                <a:tab pos="508000" algn="l"/>
                <a:tab pos="787400" algn="l"/>
              </a:tabLst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Through the placenta before the baby is born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795527" indent="-795527" defTabSz="397763">
              <a:spcBef>
                <a:spcPts val="0"/>
              </a:spcBef>
              <a:buSzTx/>
              <a:buFontTx/>
              <a:buNone/>
              <a:tabLst>
                <a:tab pos="508000" algn="l"/>
                <a:tab pos="787400" algn="l"/>
              </a:tabLst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Through milk after birth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97763" indent="-397763" defTabSz="397763">
              <a:spcBef>
                <a:spcPts val="0"/>
              </a:spcBef>
              <a:buSzTx/>
              <a:buFontTx/>
              <a:buNone/>
              <a:tabLst>
                <a:tab pos="114300" algn="l"/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Artificial Passive Immunity à injecting antibodies from other animals/humans already immune to disease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795527" indent="-795527" defTabSz="397763">
              <a:spcBef>
                <a:spcPts val="0"/>
              </a:spcBef>
              <a:buSzTx/>
              <a:buFontTx/>
              <a:buNone/>
              <a:tabLst>
                <a:tab pos="508000" algn="l"/>
                <a:tab pos="787400" algn="l"/>
              </a:tabLst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Snake venom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0" indent="0" defTabSz="397763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0" indent="0" defTabSz="397763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Active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97763" indent="-397763" defTabSz="397763">
              <a:spcBef>
                <a:spcPts val="0"/>
              </a:spcBef>
              <a:buSzTx/>
              <a:buFontTx/>
              <a:buNone/>
              <a:tabLst>
                <a:tab pos="114300" algn="l"/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Naturally antibodies are produced during an infection in response to antigens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97763" indent="-397763" defTabSz="397763">
              <a:spcBef>
                <a:spcPts val="0"/>
              </a:spcBef>
              <a:buSzTx/>
              <a:buFontTx/>
              <a:buNone/>
              <a:tabLst>
                <a:tab pos="114300" algn="l"/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Artificially by vaccines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97763" indent="-397763" defTabSz="397763">
              <a:spcBef>
                <a:spcPts val="0"/>
              </a:spcBef>
              <a:buSzTx/>
              <a:buFontTx/>
              <a:buNone/>
              <a:tabLst>
                <a:tab pos="114300" algn="l"/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Vaccines à substance consisting of weakened, dead, or incomplete portions of pathogens/antigens that when injected cause an immune response</a:t>
            </a:r>
            <a:endParaRPr sz="2262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97763" indent="-397763" defTabSz="397763">
              <a:spcBef>
                <a:spcPts val="0"/>
              </a:spcBef>
              <a:buSzTx/>
              <a:buFontTx/>
              <a:buNone/>
              <a:tabLst>
                <a:tab pos="114300" algn="l"/>
                <a:tab pos="393700" algn="l"/>
              </a:tabLst>
              <a:defRPr sz="1800">
                <a:solidFill>
                  <a:srgbClr val="000000"/>
                </a:solidFill>
              </a:defRPr>
            </a:pPr>
            <a:r>
              <a:rPr sz="2262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Vaccines produce immunity because it prompts the body to act like it is infected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pc="0" sz="5200">
                <a:solidFill>
                  <a:srgbClr val="EBEBEB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EBEBEB"/>
                </a:solidFill>
              </a:rPr>
              <a:t>How does your body recognize pathogens?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 defTabSz="457200">
              <a:spcBef>
                <a:spcPts val="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BEBEB"/>
                </a:solidFill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sz="46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</a:t>
            </a:r>
            <a:r>
              <a:rPr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sz="4600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Antigens - substances that are foreign to the body – usually proteins present on the surfaces of whole organisms (like bacteria or viruses) or on parts of organisms (like pollen)</a:t>
            </a:r>
            <a:endParaRPr sz="4600">
              <a:solidFill>
                <a:srgbClr val="D6D6D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457200" indent="-457200" defTabSz="457200">
              <a:spcBef>
                <a:spcPts val="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6D6D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Your immune system recognizes antigens and responds to it.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Steps of Response 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8055" indent="-448055" defTabSz="448055">
              <a:spcBef>
                <a:spcPts val="0"/>
              </a:spcBef>
              <a:buSzTx/>
              <a:buFontTx/>
              <a:buNone/>
              <a:tabLst>
                <a:tab pos="127000" algn="l"/>
                <a:tab pos="444500" algn="l"/>
              </a:tabLst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1. 	First on the scene are the phagocytes like macrophages. </a:t>
            </a:r>
            <a:endParaRPr sz="3920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448055" indent="-448055" defTabSz="448055">
              <a:spcBef>
                <a:spcPts val="0"/>
              </a:spcBef>
              <a:buSzTx/>
              <a:buFontTx/>
              <a:buNone/>
              <a:tabLst>
                <a:tab pos="127000" algn="l"/>
                <a:tab pos="444500" algn="l"/>
              </a:tabLst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2	. Then the immune system send in two different lymphocytes (white blood cells that defend the body against foreign substances)</a:t>
            </a:r>
            <a:endParaRPr sz="3920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0" indent="0" defTabSz="448055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920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0" indent="0" defTabSz="448055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92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really important that lymphocytes recognize foreign substances.  Their receptors are very SPECIFIC.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T Cells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420623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types – Helper T cell and Killer T cell</a:t>
            </a:r>
            <a:endParaRPr sz="3404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0" indent="0" defTabSz="420623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404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0" indent="0" defTabSz="420623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b="1" sz="3404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Helper T cells</a:t>
            </a:r>
            <a:endParaRPr sz="3404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420623" indent="-420623" defTabSz="420623">
              <a:spcBef>
                <a:spcPts val="0"/>
              </a:spcBef>
              <a:buSzTx/>
              <a:buFontTx/>
              <a:buNone/>
              <a:tabLst>
                <a:tab pos="127000" algn="l"/>
                <a:tab pos="419100" algn="l"/>
              </a:tabLst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When phagocytes eat a pathogen, they display the antigens on their surface</a:t>
            </a:r>
            <a:endParaRPr sz="3404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420623" indent="-420623" defTabSz="420623">
              <a:spcBef>
                <a:spcPts val="0"/>
              </a:spcBef>
              <a:buSzTx/>
              <a:buFontTx/>
              <a:buNone/>
              <a:tabLst>
                <a:tab pos="127000" algn="l"/>
                <a:tab pos="419100" algn="l"/>
              </a:tabLst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Helper T cells that recognize the specific antigen on the phagocytes are activated</a:t>
            </a:r>
            <a:endParaRPr sz="3404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420623" indent="-420623" defTabSz="420623">
              <a:spcBef>
                <a:spcPts val="0"/>
              </a:spcBef>
              <a:buSzTx/>
              <a:buFontTx/>
              <a:buNone/>
              <a:tabLst>
                <a:tab pos="127000" algn="l"/>
                <a:tab pos="419100" algn="l"/>
              </a:tabLst>
              <a:defRPr sz="1800">
                <a:solidFill>
                  <a:srgbClr val="000000"/>
                </a:solidFill>
              </a:defRPr>
            </a:pPr>
            <a:r>
              <a:rPr sz="3404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Activated Helper T cells divide and activate other cells (killer T cells and B cells)</a:t>
            </a:r>
            <a:endParaRPr sz="3404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0" indent="0" defTabSz="420623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404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432" y="1021386"/>
            <a:ext cx="11525009" cy="7710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>
            <a:off x="1149350" y="4504402"/>
            <a:ext cx="5524500" cy="3060701"/>
            <a:chOff x="-31750" y="-31697"/>
            <a:chExt cx="5524500" cy="3060700"/>
          </a:xfrm>
        </p:grpSpPr>
        <p:pic>
          <p:nvPicPr>
            <p:cNvPr id="55" name="pasted-image.tif"/>
            <p:cNvPicPr/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5461000" cy="29973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1" y="-31698"/>
              <a:ext cx="5524501" cy="3060701"/>
            </a:xfrm>
            <a:prstGeom prst="rect">
              <a:avLst/>
            </a:prstGeom>
            <a:effectLst/>
          </p:spPr>
        </p:pic>
      </p:grpSp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Killer T Cells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356615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885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6615" indent="-356615" defTabSz="356615">
              <a:spcBef>
                <a:spcPts val="0"/>
              </a:spcBef>
              <a:buSzTx/>
              <a:buFontTx/>
              <a:buNone/>
              <a:tabLst>
                <a:tab pos="101600" algn="l"/>
                <a:tab pos="355600" algn="l"/>
              </a:tabLst>
              <a:defRPr sz="1800">
                <a:solidFill>
                  <a:srgbClr val="000000"/>
                </a:solidFill>
              </a:defRPr>
            </a:pPr>
            <a:r>
              <a:rPr sz="2885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Helper T cells can stimulate Killer T cells in response to a particular antigen</a:t>
            </a:r>
            <a:endParaRPr sz="2885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6615" indent="-356615" defTabSz="356615">
              <a:spcBef>
                <a:spcPts val="0"/>
              </a:spcBef>
              <a:buSzTx/>
              <a:buFontTx/>
              <a:buNone/>
              <a:tabLst>
                <a:tab pos="101600" algn="l"/>
                <a:tab pos="355600" algn="l"/>
              </a:tabLst>
              <a:defRPr sz="1800">
                <a:solidFill>
                  <a:srgbClr val="000000"/>
                </a:solidFill>
              </a:defRPr>
            </a:pPr>
            <a:r>
              <a:rPr sz="2885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Killer T cells attack infected body cells and kill them</a:t>
            </a:r>
            <a:endParaRPr sz="2885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356615" indent="-356615" defTabSz="356615">
              <a:spcBef>
                <a:spcPts val="0"/>
              </a:spcBef>
              <a:buSzTx/>
              <a:buFontTx/>
              <a:buNone/>
              <a:tabLst>
                <a:tab pos="101600" algn="l"/>
                <a:tab pos="355600" algn="l"/>
              </a:tabLst>
              <a:defRPr sz="1800">
                <a:solidFill>
                  <a:srgbClr val="000000"/>
                </a:solidFill>
              </a:defRPr>
            </a:pPr>
            <a:r>
              <a:rPr sz="2885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They release enzymes directly into pathogens causing them to lyse and die.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pc="0">
                <a:solidFill>
                  <a:srgbClr val="D6D6D6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D6D6D6"/>
                </a:solidFill>
              </a:rPr>
              <a:t>B-cells bind to antigens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 defTabSz="457200">
              <a:spcBef>
                <a:spcPts val="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•	Then the B-cells are activated by helper T-cells and divide</a:t>
            </a:r>
            <a:endParaRPr sz="4600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457200" indent="-457200" defTabSz="457200">
              <a:spcBef>
                <a:spcPts val="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The cloned B-cells can develop into either Plasma Cells or Memory Cells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3163" y="758733"/>
            <a:ext cx="10898474" cy="8236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pc="0" sz="1800">
                <a:solidFill>
                  <a:srgbClr val="000000"/>
                </a:solidFill>
              </a:defRPr>
            </a:pPr>
            <a:r>
              <a:rPr b="1" spc="-144" sz="4800">
                <a:solidFill>
                  <a:srgbClr val="EEEEEE"/>
                </a:solidFill>
              </a:rPr>
              <a:t>Plasma Cells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57200" indent="-457200" defTabSz="457200">
              <a:spcBef>
                <a:spcPts val="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Produce antibodies that are released into the blood stream and tissue spaces</a:t>
            </a:r>
            <a:endParaRPr sz="4000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457200" indent="-457200" defTabSz="457200">
              <a:spcBef>
                <a:spcPts val="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Antibodies - Y-shaped proteins produced in reaction to antigens that react with and disable antigens</a:t>
            </a:r>
            <a:endParaRPr sz="4000">
              <a:solidFill>
                <a:srgbClr val="EBEB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marL="457200" indent="-457200" defTabSz="457200">
              <a:spcBef>
                <a:spcPts val="0"/>
              </a:spcBef>
              <a:buSzTx/>
              <a:buFontTx/>
              <a:buNone/>
              <a:tabLst>
                <a:tab pos="139700" algn="l"/>
                <a:tab pos="457200" algn="l"/>
              </a:tabLst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•	Pathogens covered with antibodies are easier to attack and engulf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"/>
        <a:ea typeface="Superclarendon"/>
        <a:cs typeface="Superclarendon"/>
      </a:majorFont>
      <a:minorFont>
        <a:latin typeface="Superclarendon"/>
        <a:ea typeface="Superclarendon"/>
        <a:cs typeface="Superclarendon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